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5254c49f4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5254c49f4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5254c49f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5254c49f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5254c49f4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5254c49f4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5254c49f4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5254c49f4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5254c49f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5254c49f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5254c49f4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5254c49f4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5254c49f4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5254c49f4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5254c49f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5254c49f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5254c49f4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5254c49f4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5254c49f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5254c49f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5254c49f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5254c49f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5254c49f4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5254c49f4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254c49f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5254c49f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5254c49f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5254c49f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3.jpg"/><Relationship Id="rId7" Type="http://schemas.openxmlformats.org/officeDocument/2006/relationships/image" Target="../media/image14.jpg"/><Relationship Id="rId8"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olor.adobe.com/fr/create/color-whee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powerbranding.ru/wp-content/uploads/2013/11/adobe-brandbook.pdf" TargetMode="External"/><Relationship Id="rId4" Type="http://schemas.openxmlformats.org/officeDocument/2006/relationships/hyperlink" Target="https://www.mindomo.com/fr/mindmap/009d49c396df4a59a13b690f02b2db04" TargetMode="External"/><Relationship Id="rId5" Type="http://schemas.openxmlformats.org/officeDocument/2006/relationships/hyperlink" Target="https://selectra.info/domotique/guides/energie/top-domotique-environnem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6.jpg"/><Relationship Id="rId13" Type="http://schemas.openxmlformats.org/officeDocument/2006/relationships/image" Target="../media/image9.jpg"/><Relationship Id="rId12"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7.jp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0.png"/><Relationship Id="rId13" Type="http://schemas.openxmlformats.org/officeDocument/2006/relationships/image" Target="../media/image23.png"/><Relationship Id="rId12"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32.png"/><Relationship Id="rId15" Type="http://schemas.openxmlformats.org/officeDocument/2006/relationships/image" Target="../media/image29.png"/><Relationship Id="rId14" Type="http://schemas.openxmlformats.org/officeDocument/2006/relationships/image" Target="../media/image25.png"/><Relationship Id="rId16"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99designs.fr/blog/inspiration-graphique/logos-vert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dafont.com/fr/roboto.font" TargetMode="External"/><Relationship Id="rId4" Type="http://schemas.openxmlformats.org/officeDocument/2006/relationships/hyperlink" Target="https://www.dafont.com/fr/modern-sans.font" TargetMode="External"/><Relationship Id="rId5" Type="http://schemas.openxmlformats.org/officeDocument/2006/relationships/hyperlink" Target="https://www.dafont.com/fr/biysk.font" TargetMode="External"/><Relationship Id="rId6" Type="http://schemas.openxmlformats.org/officeDocument/2006/relationships/hyperlink" Target="https://www.uxfree.com/dload/44475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52400" y="152400"/>
            <a:ext cx="4115376" cy="2314901"/>
          </a:xfrm>
          <a:prstGeom prst="rect">
            <a:avLst/>
          </a:prstGeom>
          <a:noFill/>
          <a:ln>
            <a:noFill/>
          </a:ln>
        </p:spPr>
      </p:pic>
      <p:pic>
        <p:nvPicPr>
          <p:cNvPr id="55" name="Google Shape;55;p13"/>
          <p:cNvPicPr preferRelativeResize="0"/>
          <p:nvPr/>
        </p:nvPicPr>
        <p:blipFill>
          <a:blip r:embed="rId4">
            <a:alphaModFix/>
          </a:blip>
          <a:stretch>
            <a:fillRect/>
          </a:stretch>
        </p:blipFill>
        <p:spPr>
          <a:xfrm>
            <a:off x="7155275" y="1025375"/>
            <a:ext cx="1926775" cy="1278075"/>
          </a:xfrm>
          <a:prstGeom prst="rect">
            <a:avLst/>
          </a:prstGeom>
          <a:noFill/>
          <a:ln>
            <a:noFill/>
          </a:ln>
        </p:spPr>
      </p:pic>
      <p:sp>
        <p:nvSpPr>
          <p:cNvPr id="56" name="Google Shape;56;p13"/>
          <p:cNvSpPr/>
          <p:nvPr/>
        </p:nvSpPr>
        <p:spPr>
          <a:xfrm>
            <a:off x="86200" y="4439475"/>
            <a:ext cx="403200" cy="345000"/>
          </a:xfrm>
          <a:prstGeom prst="rect">
            <a:avLst/>
          </a:prstGeom>
          <a:solidFill>
            <a:srgbClr val="96C92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5">
            <a:alphaModFix/>
          </a:blip>
          <a:stretch>
            <a:fillRect/>
          </a:stretch>
        </p:blipFill>
        <p:spPr>
          <a:xfrm>
            <a:off x="6829562" y="2998475"/>
            <a:ext cx="2252490" cy="2043599"/>
          </a:xfrm>
          <a:prstGeom prst="rect">
            <a:avLst/>
          </a:prstGeom>
          <a:noFill/>
          <a:ln>
            <a:noFill/>
          </a:ln>
        </p:spPr>
      </p:pic>
      <p:pic>
        <p:nvPicPr>
          <p:cNvPr id="58" name="Google Shape;58;p13"/>
          <p:cNvPicPr preferRelativeResize="0"/>
          <p:nvPr/>
        </p:nvPicPr>
        <p:blipFill>
          <a:blip r:embed="rId6">
            <a:alphaModFix/>
          </a:blip>
          <a:stretch>
            <a:fillRect/>
          </a:stretch>
        </p:blipFill>
        <p:spPr>
          <a:xfrm>
            <a:off x="3148776" y="2525025"/>
            <a:ext cx="1271401" cy="1799078"/>
          </a:xfrm>
          <a:prstGeom prst="rect">
            <a:avLst/>
          </a:prstGeom>
          <a:noFill/>
          <a:ln>
            <a:noFill/>
          </a:ln>
        </p:spPr>
      </p:pic>
      <p:sp>
        <p:nvSpPr>
          <p:cNvPr id="59" name="Google Shape;59;p13"/>
          <p:cNvSpPr/>
          <p:nvPr/>
        </p:nvSpPr>
        <p:spPr>
          <a:xfrm>
            <a:off x="489400" y="4439475"/>
            <a:ext cx="403200" cy="345000"/>
          </a:xfrm>
          <a:prstGeom prst="rect">
            <a:avLst/>
          </a:prstGeom>
          <a:solidFill>
            <a:srgbClr val="C6C6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92600" y="4439475"/>
            <a:ext cx="403200" cy="345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ésultat de recherche d'images pour &quot;automation green&quot;" id="61" name="Google Shape;61;p13"/>
          <p:cNvPicPr preferRelativeResize="0"/>
          <p:nvPr/>
        </p:nvPicPr>
        <p:blipFill>
          <a:blip r:embed="rId7">
            <a:alphaModFix/>
          </a:blip>
          <a:stretch>
            <a:fillRect/>
          </a:stretch>
        </p:blipFill>
        <p:spPr>
          <a:xfrm>
            <a:off x="4514001" y="413886"/>
            <a:ext cx="2036550" cy="1151089"/>
          </a:xfrm>
          <a:prstGeom prst="rect">
            <a:avLst/>
          </a:prstGeom>
          <a:noFill/>
          <a:ln>
            <a:noFill/>
          </a:ln>
        </p:spPr>
      </p:pic>
      <p:pic>
        <p:nvPicPr>
          <p:cNvPr descr="Résultat de recherche d'images pour &quot;century gothic regular&quot;" id="62" name="Google Shape;62;p13"/>
          <p:cNvPicPr preferRelativeResize="0"/>
          <p:nvPr/>
        </p:nvPicPr>
        <p:blipFill>
          <a:blip r:embed="rId8">
            <a:alphaModFix/>
          </a:blip>
          <a:stretch>
            <a:fillRect/>
          </a:stretch>
        </p:blipFill>
        <p:spPr>
          <a:xfrm>
            <a:off x="4318097" y="2467300"/>
            <a:ext cx="2634075" cy="95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Choix des couleurs</a:t>
            </a:r>
            <a:endParaRPr/>
          </a:p>
        </p:txBody>
      </p:sp>
      <p:sp>
        <p:nvSpPr>
          <p:cNvPr id="143" name="Google Shape;143;p22"/>
          <p:cNvSpPr txBox="1"/>
          <p:nvPr>
            <p:ph idx="1" type="body"/>
          </p:nvPr>
        </p:nvSpPr>
        <p:spPr>
          <a:xfrm>
            <a:off x="311700" y="2446925"/>
            <a:ext cx="8520600" cy="212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a:t>→ </a:t>
            </a:r>
            <a:r>
              <a:rPr lang="fr" sz="1400" u="sng">
                <a:solidFill>
                  <a:schemeClr val="hlink"/>
                </a:solidFill>
                <a:hlinkClick r:id="rId3"/>
              </a:rPr>
              <a:t>https://color.adobe.com/fr/create/color-wheel/</a:t>
            </a:r>
            <a:endParaRPr sz="1400" u="sng">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3"/>
          <p:cNvPicPr preferRelativeResize="0"/>
          <p:nvPr/>
        </p:nvPicPr>
        <p:blipFill>
          <a:blip r:embed="rId3">
            <a:alphaModFix/>
          </a:blip>
          <a:stretch>
            <a:fillRect/>
          </a:stretch>
        </p:blipFill>
        <p:spPr>
          <a:xfrm>
            <a:off x="152400" y="152400"/>
            <a:ext cx="8839202" cy="46988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5" name="Google Shape;155;p24"/>
          <p:cNvPicPr preferRelativeResize="0"/>
          <p:nvPr/>
        </p:nvPicPr>
        <p:blipFill>
          <a:blip r:embed="rId3">
            <a:alphaModFix/>
          </a:blip>
          <a:stretch>
            <a:fillRect/>
          </a:stretch>
        </p:blipFill>
        <p:spPr>
          <a:xfrm>
            <a:off x="0" y="95250"/>
            <a:ext cx="9144000" cy="495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5"/>
          <p:cNvPicPr preferRelativeResize="0"/>
          <p:nvPr/>
        </p:nvPicPr>
        <p:blipFill>
          <a:blip r:embed="rId3">
            <a:alphaModFix/>
          </a:blip>
          <a:stretch>
            <a:fillRect/>
          </a:stretch>
        </p:blipFill>
        <p:spPr>
          <a:xfrm>
            <a:off x="0" y="95250"/>
            <a:ext cx="9144000" cy="4953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Charte graphique</a:t>
            </a:r>
            <a:endParaRPr/>
          </a:p>
        </p:txBody>
      </p:sp>
      <p:sp>
        <p:nvSpPr>
          <p:cNvPr id="168" name="Google Shape;168;p26"/>
          <p:cNvSpPr txBox="1"/>
          <p:nvPr>
            <p:ph idx="1" type="body"/>
          </p:nvPr>
        </p:nvSpPr>
        <p:spPr>
          <a:xfrm>
            <a:off x="311700" y="1152475"/>
            <a:ext cx="2944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thème/mots clés :</a:t>
            </a:r>
            <a:endParaRPr/>
          </a:p>
          <a:p>
            <a:pPr indent="-342900" lvl="0" marL="457200" rtl="0" algn="l">
              <a:spcBef>
                <a:spcPts val="1600"/>
              </a:spcBef>
              <a:spcAft>
                <a:spcPts val="0"/>
              </a:spcAft>
              <a:buSzPts val="1800"/>
              <a:buChar char="-"/>
            </a:pPr>
            <a:r>
              <a:rPr lang="fr"/>
              <a:t>peaceful, zen</a:t>
            </a:r>
            <a:endParaRPr/>
          </a:p>
          <a:p>
            <a:pPr indent="-342900" lvl="0" marL="457200" rtl="0" algn="l">
              <a:spcBef>
                <a:spcPts val="0"/>
              </a:spcBef>
              <a:spcAft>
                <a:spcPts val="0"/>
              </a:spcAft>
              <a:buSzPts val="1800"/>
              <a:buChar char="-"/>
            </a:pPr>
            <a:r>
              <a:rPr lang="fr"/>
              <a:t>health</a:t>
            </a:r>
            <a:endParaRPr/>
          </a:p>
          <a:p>
            <a:pPr indent="-342900" lvl="0" marL="457200" rtl="0" algn="l">
              <a:spcBef>
                <a:spcPts val="0"/>
              </a:spcBef>
              <a:spcAft>
                <a:spcPts val="0"/>
              </a:spcAft>
              <a:buSzPts val="1800"/>
              <a:buChar char="-"/>
            </a:pPr>
            <a:r>
              <a:rPr lang="fr"/>
              <a:t>vert</a:t>
            </a:r>
            <a:endParaRPr/>
          </a:p>
          <a:p>
            <a:pPr indent="-342900" lvl="0" marL="457200" rtl="0" algn="l">
              <a:spcBef>
                <a:spcPts val="0"/>
              </a:spcBef>
              <a:spcAft>
                <a:spcPts val="0"/>
              </a:spcAft>
              <a:buSzPts val="1800"/>
              <a:buChar char="-"/>
            </a:pPr>
            <a:r>
              <a:rPr lang="fr"/>
              <a:t>confiance, fiabilité</a:t>
            </a:r>
            <a:endParaRPr/>
          </a:p>
          <a:p>
            <a:pPr indent="-342900" lvl="0" marL="457200" rtl="0" algn="l">
              <a:spcBef>
                <a:spcPts val="0"/>
              </a:spcBef>
              <a:spcAft>
                <a:spcPts val="0"/>
              </a:spcAft>
              <a:buSzPts val="1800"/>
              <a:buChar char="-"/>
            </a:pPr>
            <a:r>
              <a:rPr lang="fr"/>
              <a:t>consommation</a:t>
            </a:r>
            <a:endParaRPr/>
          </a:p>
          <a:p>
            <a:pPr indent="-342900" lvl="0" marL="457200" rtl="0" algn="l">
              <a:spcBef>
                <a:spcPts val="0"/>
              </a:spcBef>
              <a:spcAft>
                <a:spcPts val="0"/>
              </a:spcAft>
              <a:buSzPts val="1800"/>
              <a:buChar char="-"/>
            </a:pPr>
            <a:r>
              <a:rPr lang="fr"/>
              <a:t>tech</a:t>
            </a:r>
            <a:endParaRPr/>
          </a:p>
          <a:p>
            <a:pPr indent="-342900" lvl="0" marL="457200" rtl="0" algn="l">
              <a:spcBef>
                <a:spcPts val="0"/>
              </a:spcBef>
              <a:spcAft>
                <a:spcPts val="0"/>
              </a:spcAft>
              <a:buSzPts val="1800"/>
              <a:buChar char="-"/>
            </a:pPr>
            <a:r>
              <a:rPr lang="fr"/>
              <a:t>accueillant, clair</a:t>
            </a:r>
            <a:endParaRPr/>
          </a:p>
          <a:p>
            <a:pPr indent="-342900" lvl="0" marL="457200" rtl="0" algn="l">
              <a:spcBef>
                <a:spcPts val="0"/>
              </a:spcBef>
              <a:spcAft>
                <a:spcPts val="0"/>
              </a:spcAft>
              <a:buSzPts val="1800"/>
              <a:buChar char="-"/>
            </a:pPr>
            <a:r>
              <a:rPr lang="fr"/>
              <a:t>accessible</a:t>
            </a:r>
            <a:endParaRPr/>
          </a:p>
          <a:p>
            <a:pPr indent="-342900" lvl="0" marL="457200" rtl="0" algn="l">
              <a:spcBef>
                <a:spcPts val="0"/>
              </a:spcBef>
              <a:spcAft>
                <a:spcPts val="0"/>
              </a:spcAft>
              <a:buSzPts val="1800"/>
              <a:buChar char="-"/>
            </a:pPr>
            <a:r>
              <a:rPr lang="fr"/>
              <a:t>espérance</a:t>
            </a:r>
            <a:r>
              <a:rPr lang="fr"/>
              <a:t> </a:t>
            </a:r>
            <a:endParaRPr/>
          </a:p>
        </p:txBody>
      </p:sp>
      <p:sp>
        <p:nvSpPr>
          <p:cNvPr id="169" name="Google Shape;169;p26"/>
          <p:cNvSpPr txBox="1"/>
          <p:nvPr>
            <p:ph idx="1" type="body"/>
          </p:nvPr>
        </p:nvSpPr>
        <p:spPr>
          <a:xfrm>
            <a:off x="3028925" y="1201200"/>
            <a:ext cx="317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palette couleur</a:t>
            </a:r>
            <a:r>
              <a:rPr lang="fr"/>
              <a:t>:</a:t>
            </a:r>
            <a:endParaRPr/>
          </a:p>
          <a:p>
            <a:pPr indent="-342900" lvl="0" marL="457200" rtl="0" algn="l">
              <a:spcBef>
                <a:spcPts val="1600"/>
              </a:spcBef>
              <a:spcAft>
                <a:spcPts val="0"/>
              </a:spcAft>
              <a:buSzPts val="1800"/>
              <a:buChar char="-"/>
            </a:pPr>
            <a:r>
              <a:rPr lang="fr"/>
              <a:t>vert : health, peaceful, natural, environnement</a:t>
            </a:r>
            <a:endParaRPr/>
          </a:p>
          <a:p>
            <a:pPr indent="-342900" lvl="0" marL="457200" rtl="0" algn="l">
              <a:spcBef>
                <a:spcPts val="0"/>
              </a:spcBef>
              <a:spcAft>
                <a:spcPts val="0"/>
              </a:spcAft>
              <a:buSzPts val="1800"/>
              <a:buChar char="-"/>
            </a:pPr>
            <a:r>
              <a:rPr lang="fr"/>
              <a:t>gris : calme, moderne, douceur, neutre</a:t>
            </a:r>
            <a:endParaRPr/>
          </a:p>
        </p:txBody>
      </p:sp>
      <p:sp>
        <p:nvSpPr>
          <p:cNvPr id="170" name="Google Shape;170;p26"/>
          <p:cNvSpPr txBox="1"/>
          <p:nvPr>
            <p:ph idx="1" type="body"/>
          </p:nvPr>
        </p:nvSpPr>
        <p:spPr>
          <a:xfrm>
            <a:off x="5971800" y="1201200"/>
            <a:ext cx="317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structure</a:t>
            </a:r>
            <a:r>
              <a:rPr lang="fr"/>
              <a:t>:</a:t>
            </a:r>
            <a:endParaRPr/>
          </a:p>
          <a:p>
            <a:pPr indent="-342900" lvl="0" marL="457200" rtl="0" algn="l">
              <a:spcBef>
                <a:spcPts val="1600"/>
              </a:spcBef>
              <a:spcAft>
                <a:spcPts val="0"/>
              </a:spcAft>
              <a:buSzPts val="1800"/>
              <a:buChar char="-"/>
            </a:pPr>
            <a:r>
              <a:rPr lang="fr"/>
              <a:t>minimaliste</a:t>
            </a:r>
            <a:endParaRPr/>
          </a:p>
          <a:p>
            <a:pPr indent="-342900" lvl="0" marL="457200" rtl="0" algn="l">
              <a:spcBef>
                <a:spcPts val="0"/>
              </a:spcBef>
              <a:spcAft>
                <a:spcPts val="0"/>
              </a:spcAft>
              <a:buSzPts val="1800"/>
              <a:buChar char="-"/>
            </a:pPr>
            <a:r>
              <a:rPr lang="fr"/>
              <a:t>flat design </a:t>
            </a:r>
            <a:endParaRPr/>
          </a:p>
          <a:p>
            <a:pPr indent="-342900" lvl="0" marL="457200" rtl="0" algn="l">
              <a:spcBef>
                <a:spcPts val="0"/>
              </a:spcBef>
              <a:spcAft>
                <a:spcPts val="0"/>
              </a:spcAft>
              <a:buSzPts val="1800"/>
              <a:buChar char="-"/>
            </a:pPr>
            <a:r>
              <a:rPr lang="fr"/>
              <a:t>épuré</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3"/>
              </a:rPr>
              <a:t>http://powerbranding.ru/wp-content/uploads/2013/11/adobe-brandbook.pdf</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p:txBody>
      </p:sp>
      <p:sp>
        <p:nvSpPr>
          <p:cNvPr id="176" name="Google Shape;176;p27"/>
          <p:cNvSpPr txBox="1"/>
          <p:nvPr/>
        </p:nvSpPr>
        <p:spPr>
          <a:xfrm>
            <a:off x="289100" y="4281350"/>
            <a:ext cx="64749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4"/>
              </a:rPr>
              <a:t>https://www.mindomo.com/fr/mindmap/009d49c396df4a59a13b690f02b2db04</a:t>
            </a:r>
            <a:endParaRPr/>
          </a:p>
        </p:txBody>
      </p:sp>
      <p:sp>
        <p:nvSpPr>
          <p:cNvPr id="177" name="Google Shape;177;p27"/>
          <p:cNvSpPr txBox="1"/>
          <p:nvPr/>
        </p:nvSpPr>
        <p:spPr>
          <a:xfrm>
            <a:off x="289100" y="2131350"/>
            <a:ext cx="8938800" cy="75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5"/>
              </a:rPr>
              <a:t>https://selectra.info/domotique/guides/energie/top-domotique-environnement</a:t>
            </a:r>
            <a:endParaRPr/>
          </a:p>
        </p:txBody>
      </p:sp>
      <p:sp>
        <p:nvSpPr>
          <p:cNvPr id="178" name="Google Shape;178;p27"/>
          <p:cNvSpPr txBox="1"/>
          <p:nvPr/>
        </p:nvSpPr>
        <p:spPr>
          <a:xfrm>
            <a:off x="289100" y="174800"/>
            <a:ext cx="56142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EXEMPLE CHARTE GRAPHIQUE:</a:t>
            </a:r>
            <a:endParaRPr/>
          </a:p>
        </p:txBody>
      </p:sp>
      <p:sp>
        <p:nvSpPr>
          <p:cNvPr id="179" name="Google Shape;179;p27"/>
          <p:cNvSpPr txBox="1"/>
          <p:nvPr/>
        </p:nvSpPr>
        <p:spPr>
          <a:xfrm>
            <a:off x="311700" y="1826550"/>
            <a:ext cx="56142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IDÉES</a:t>
            </a:r>
            <a:r>
              <a:rPr lang="fr"/>
              <a:t> OBJETS </a:t>
            </a:r>
            <a:r>
              <a:rPr lang="fr"/>
              <a:t>CONNECTÉS</a:t>
            </a:r>
            <a:r>
              <a:rPr lang="f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152400" y="152400"/>
            <a:ext cx="2743200" cy="1762125"/>
          </a:xfrm>
          <a:prstGeom prst="rect">
            <a:avLst/>
          </a:prstGeom>
          <a:noFill/>
          <a:ln>
            <a:noFill/>
          </a:ln>
        </p:spPr>
      </p:pic>
      <p:pic>
        <p:nvPicPr>
          <p:cNvPr descr="Résultat de recherche d'images pour &quot;modern house&quot;" id="68" name="Google Shape;68;p14"/>
          <p:cNvPicPr preferRelativeResize="0"/>
          <p:nvPr/>
        </p:nvPicPr>
        <p:blipFill>
          <a:blip r:embed="rId4">
            <a:alphaModFix/>
          </a:blip>
          <a:stretch>
            <a:fillRect/>
          </a:stretch>
        </p:blipFill>
        <p:spPr>
          <a:xfrm>
            <a:off x="3484489" y="368325"/>
            <a:ext cx="1838623" cy="103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290463" y="1978657"/>
            <a:ext cx="2771775" cy="1610193"/>
          </a:xfrm>
          <a:prstGeom prst="rect">
            <a:avLst/>
          </a:prstGeom>
          <a:noFill/>
          <a:ln>
            <a:noFill/>
          </a:ln>
        </p:spPr>
      </p:pic>
      <p:pic>
        <p:nvPicPr>
          <p:cNvPr id="74" name="Google Shape;74;p15"/>
          <p:cNvPicPr preferRelativeResize="0"/>
          <p:nvPr/>
        </p:nvPicPr>
        <p:blipFill>
          <a:blip r:embed="rId4">
            <a:alphaModFix/>
          </a:blip>
          <a:stretch>
            <a:fillRect/>
          </a:stretch>
        </p:blipFill>
        <p:spPr>
          <a:xfrm>
            <a:off x="5132463" y="2177738"/>
            <a:ext cx="1689000" cy="1323475"/>
          </a:xfrm>
          <a:prstGeom prst="rect">
            <a:avLst/>
          </a:prstGeom>
          <a:noFill/>
          <a:ln>
            <a:noFill/>
          </a:ln>
        </p:spPr>
      </p:pic>
      <p:pic>
        <p:nvPicPr>
          <p:cNvPr id="75" name="Google Shape;75;p15"/>
          <p:cNvPicPr preferRelativeResize="0"/>
          <p:nvPr/>
        </p:nvPicPr>
        <p:blipFill>
          <a:blip r:embed="rId5">
            <a:alphaModFix/>
          </a:blip>
          <a:stretch>
            <a:fillRect/>
          </a:stretch>
        </p:blipFill>
        <p:spPr>
          <a:xfrm>
            <a:off x="7123750" y="152400"/>
            <a:ext cx="1858325" cy="1474756"/>
          </a:xfrm>
          <a:prstGeom prst="rect">
            <a:avLst/>
          </a:prstGeom>
          <a:noFill/>
          <a:ln>
            <a:noFill/>
          </a:ln>
        </p:spPr>
      </p:pic>
      <p:pic>
        <p:nvPicPr>
          <p:cNvPr id="76" name="Google Shape;76;p15"/>
          <p:cNvPicPr preferRelativeResize="0"/>
          <p:nvPr/>
        </p:nvPicPr>
        <p:blipFill>
          <a:blip r:embed="rId6">
            <a:alphaModFix/>
          </a:blip>
          <a:stretch>
            <a:fillRect/>
          </a:stretch>
        </p:blipFill>
        <p:spPr>
          <a:xfrm>
            <a:off x="7268175" y="3628575"/>
            <a:ext cx="1477828" cy="1233375"/>
          </a:xfrm>
          <a:prstGeom prst="rect">
            <a:avLst/>
          </a:prstGeom>
          <a:noFill/>
          <a:ln>
            <a:noFill/>
          </a:ln>
        </p:spPr>
      </p:pic>
      <p:pic>
        <p:nvPicPr>
          <p:cNvPr descr="Résultat de recherche d'images pour &quot;automation green&quot;" id="77" name="Google Shape;77;p15"/>
          <p:cNvPicPr preferRelativeResize="0"/>
          <p:nvPr/>
        </p:nvPicPr>
        <p:blipFill>
          <a:blip r:embed="rId7">
            <a:alphaModFix/>
          </a:blip>
          <a:stretch>
            <a:fillRect/>
          </a:stretch>
        </p:blipFill>
        <p:spPr>
          <a:xfrm>
            <a:off x="463551" y="3628578"/>
            <a:ext cx="2101850" cy="1397850"/>
          </a:xfrm>
          <a:prstGeom prst="rect">
            <a:avLst/>
          </a:prstGeom>
          <a:noFill/>
          <a:ln>
            <a:noFill/>
          </a:ln>
        </p:spPr>
      </p:pic>
      <p:pic>
        <p:nvPicPr>
          <p:cNvPr id="78" name="Google Shape;78;p15"/>
          <p:cNvPicPr preferRelativeResize="0"/>
          <p:nvPr/>
        </p:nvPicPr>
        <p:blipFill>
          <a:blip r:embed="rId8">
            <a:alphaModFix/>
          </a:blip>
          <a:stretch>
            <a:fillRect/>
          </a:stretch>
        </p:blipFill>
        <p:spPr>
          <a:xfrm>
            <a:off x="4404523" y="3628575"/>
            <a:ext cx="2481391" cy="1397850"/>
          </a:xfrm>
          <a:prstGeom prst="rect">
            <a:avLst/>
          </a:prstGeom>
          <a:noFill/>
          <a:ln>
            <a:noFill/>
          </a:ln>
        </p:spPr>
      </p:pic>
      <p:pic>
        <p:nvPicPr>
          <p:cNvPr id="79" name="Google Shape;79;p15"/>
          <p:cNvPicPr preferRelativeResize="0"/>
          <p:nvPr/>
        </p:nvPicPr>
        <p:blipFill>
          <a:blip r:embed="rId9">
            <a:alphaModFix/>
          </a:blip>
          <a:stretch>
            <a:fillRect/>
          </a:stretch>
        </p:blipFill>
        <p:spPr>
          <a:xfrm>
            <a:off x="3145600" y="460299"/>
            <a:ext cx="1689000" cy="1026301"/>
          </a:xfrm>
          <a:prstGeom prst="rect">
            <a:avLst/>
          </a:prstGeom>
          <a:noFill/>
          <a:ln>
            <a:noFill/>
          </a:ln>
        </p:spPr>
      </p:pic>
      <p:pic>
        <p:nvPicPr>
          <p:cNvPr descr="Résultat de recherche d'images pour &quot;automation house&quot;" id="80" name="Google Shape;80;p15"/>
          <p:cNvPicPr preferRelativeResize="0"/>
          <p:nvPr/>
        </p:nvPicPr>
        <p:blipFill>
          <a:blip r:embed="rId10">
            <a:alphaModFix/>
          </a:blip>
          <a:stretch>
            <a:fillRect/>
          </a:stretch>
        </p:blipFill>
        <p:spPr>
          <a:xfrm>
            <a:off x="7452005" y="2125946"/>
            <a:ext cx="1201821" cy="1099525"/>
          </a:xfrm>
          <a:prstGeom prst="rect">
            <a:avLst/>
          </a:prstGeom>
          <a:noFill/>
          <a:ln>
            <a:noFill/>
          </a:ln>
        </p:spPr>
      </p:pic>
      <p:pic>
        <p:nvPicPr>
          <p:cNvPr id="81" name="Google Shape;81;p15"/>
          <p:cNvPicPr preferRelativeResize="0"/>
          <p:nvPr/>
        </p:nvPicPr>
        <p:blipFill>
          <a:blip r:embed="rId11">
            <a:alphaModFix/>
          </a:blip>
          <a:stretch>
            <a:fillRect/>
          </a:stretch>
        </p:blipFill>
        <p:spPr>
          <a:xfrm>
            <a:off x="2746050" y="4030971"/>
            <a:ext cx="1477826" cy="923629"/>
          </a:xfrm>
          <a:prstGeom prst="rect">
            <a:avLst/>
          </a:prstGeom>
          <a:noFill/>
          <a:ln>
            <a:noFill/>
          </a:ln>
        </p:spPr>
      </p:pic>
      <p:pic>
        <p:nvPicPr>
          <p:cNvPr id="82" name="Google Shape;82;p15"/>
          <p:cNvPicPr preferRelativeResize="0"/>
          <p:nvPr/>
        </p:nvPicPr>
        <p:blipFill>
          <a:blip r:embed="rId12">
            <a:alphaModFix/>
          </a:blip>
          <a:stretch>
            <a:fillRect/>
          </a:stretch>
        </p:blipFill>
        <p:spPr>
          <a:xfrm>
            <a:off x="5179425" y="233600"/>
            <a:ext cx="1752900" cy="1099525"/>
          </a:xfrm>
          <a:prstGeom prst="rect">
            <a:avLst/>
          </a:prstGeom>
          <a:noFill/>
          <a:ln>
            <a:noFill/>
          </a:ln>
        </p:spPr>
      </p:pic>
      <p:pic>
        <p:nvPicPr>
          <p:cNvPr descr="Résultat de recherche d'images pour &quot;automation green&quot;" id="83" name="Google Shape;83;p15"/>
          <p:cNvPicPr preferRelativeResize="0"/>
          <p:nvPr/>
        </p:nvPicPr>
        <p:blipFill>
          <a:blip r:embed="rId13">
            <a:alphaModFix/>
          </a:blip>
          <a:stretch>
            <a:fillRect/>
          </a:stretch>
        </p:blipFill>
        <p:spPr>
          <a:xfrm>
            <a:off x="3180979" y="2125941"/>
            <a:ext cx="1618234" cy="1099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152400" y="152400"/>
            <a:ext cx="1464725" cy="1080125"/>
          </a:xfrm>
          <a:prstGeom prst="rect">
            <a:avLst/>
          </a:prstGeom>
          <a:noFill/>
          <a:ln>
            <a:noFill/>
          </a:ln>
        </p:spPr>
      </p:pic>
      <p:pic>
        <p:nvPicPr>
          <p:cNvPr descr="Résultat de recherche d'images pour &quot;automation green&quot;" id="89" name="Google Shape;89;p16"/>
          <p:cNvPicPr preferRelativeResize="0"/>
          <p:nvPr/>
        </p:nvPicPr>
        <p:blipFill>
          <a:blip r:embed="rId4">
            <a:alphaModFix/>
          </a:blip>
          <a:stretch>
            <a:fillRect/>
          </a:stretch>
        </p:blipFill>
        <p:spPr>
          <a:xfrm>
            <a:off x="1984550" y="3239825"/>
            <a:ext cx="1903675" cy="1903675"/>
          </a:xfrm>
          <a:prstGeom prst="rect">
            <a:avLst/>
          </a:prstGeom>
          <a:noFill/>
          <a:ln>
            <a:noFill/>
          </a:ln>
        </p:spPr>
      </p:pic>
      <p:pic>
        <p:nvPicPr>
          <p:cNvPr descr="Résultat de recherche d'images pour &quot;automation green&quot;" id="90" name="Google Shape;90;p16"/>
          <p:cNvPicPr preferRelativeResize="0"/>
          <p:nvPr/>
        </p:nvPicPr>
        <p:blipFill>
          <a:blip r:embed="rId5">
            <a:alphaModFix/>
          </a:blip>
          <a:stretch>
            <a:fillRect/>
          </a:stretch>
        </p:blipFill>
        <p:spPr>
          <a:xfrm>
            <a:off x="4119550" y="3322175"/>
            <a:ext cx="1821325" cy="1821325"/>
          </a:xfrm>
          <a:prstGeom prst="rect">
            <a:avLst/>
          </a:prstGeom>
          <a:noFill/>
          <a:ln>
            <a:noFill/>
          </a:ln>
        </p:spPr>
      </p:pic>
      <p:pic>
        <p:nvPicPr>
          <p:cNvPr id="91" name="Google Shape;91;p16"/>
          <p:cNvPicPr preferRelativeResize="0"/>
          <p:nvPr/>
        </p:nvPicPr>
        <p:blipFill>
          <a:blip r:embed="rId6">
            <a:alphaModFix/>
          </a:blip>
          <a:stretch>
            <a:fillRect/>
          </a:stretch>
        </p:blipFill>
        <p:spPr>
          <a:xfrm>
            <a:off x="127813" y="1424375"/>
            <a:ext cx="1513900" cy="1040125"/>
          </a:xfrm>
          <a:prstGeom prst="rect">
            <a:avLst/>
          </a:prstGeom>
          <a:noFill/>
          <a:ln>
            <a:noFill/>
          </a:ln>
        </p:spPr>
      </p:pic>
      <p:pic>
        <p:nvPicPr>
          <p:cNvPr descr="Image associée" id="92" name="Google Shape;92;p16"/>
          <p:cNvPicPr preferRelativeResize="0"/>
          <p:nvPr/>
        </p:nvPicPr>
        <p:blipFill>
          <a:blip r:embed="rId7">
            <a:alphaModFix/>
          </a:blip>
          <a:stretch>
            <a:fillRect/>
          </a:stretch>
        </p:blipFill>
        <p:spPr>
          <a:xfrm>
            <a:off x="16300" y="3382700"/>
            <a:ext cx="1736925" cy="1760800"/>
          </a:xfrm>
          <a:prstGeom prst="rect">
            <a:avLst/>
          </a:prstGeom>
          <a:noFill/>
          <a:ln>
            <a:noFill/>
          </a:ln>
        </p:spPr>
      </p:pic>
      <p:pic>
        <p:nvPicPr>
          <p:cNvPr id="93" name="Google Shape;93;p16"/>
          <p:cNvPicPr preferRelativeResize="0"/>
          <p:nvPr/>
        </p:nvPicPr>
        <p:blipFill>
          <a:blip r:embed="rId8">
            <a:alphaModFix/>
          </a:blip>
          <a:stretch>
            <a:fillRect/>
          </a:stretch>
        </p:blipFill>
        <p:spPr>
          <a:xfrm>
            <a:off x="6172200" y="3322175"/>
            <a:ext cx="1821325" cy="1821325"/>
          </a:xfrm>
          <a:prstGeom prst="rect">
            <a:avLst/>
          </a:prstGeom>
          <a:noFill/>
          <a:ln>
            <a:noFill/>
          </a:ln>
        </p:spPr>
      </p:pic>
      <p:pic>
        <p:nvPicPr>
          <p:cNvPr id="94" name="Google Shape;94;p16"/>
          <p:cNvPicPr preferRelativeResize="0"/>
          <p:nvPr/>
        </p:nvPicPr>
        <p:blipFill>
          <a:blip r:embed="rId9">
            <a:alphaModFix/>
          </a:blip>
          <a:stretch>
            <a:fillRect/>
          </a:stretch>
        </p:blipFill>
        <p:spPr>
          <a:xfrm>
            <a:off x="6655275" y="1424375"/>
            <a:ext cx="660500" cy="651200"/>
          </a:xfrm>
          <a:prstGeom prst="rect">
            <a:avLst/>
          </a:prstGeom>
          <a:noFill/>
          <a:ln>
            <a:noFill/>
          </a:ln>
        </p:spPr>
      </p:pic>
      <p:pic>
        <p:nvPicPr>
          <p:cNvPr descr="Résultat de recherche d'images pour &quot;automation green&quot;" id="95" name="Google Shape;95;p16"/>
          <p:cNvPicPr preferRelativeResize="0"/>
          <p:nvPr/>
        </p:nvPicPr>
        <p:blipFill>
          <a:blip r:embed="rId10">
            <a:alphaModFix/>
          </a:blip>
          <a:stretch>
            <a:fillRect/>
          </a:stretch>
        </p:blipFill>
        <p:spPr>
          <a:xfrm>
            <a:off x="7315775" y="152399"/>
            <a:ext cx="1725125" cy="854451"/>
          </a:xfrm>
          <a:prstGeom prst="rect">
            <a:avLst/>
          </a:prstGeom>
          <a:noFill/>
          <a:ln>
            <a:noFill/>
          </a:ln>
        </p:spPr>
      </p:pic>
      <p:pic>
        <p:nvPicPr>
          <p:cNvPr id="96" name="Google Shape;96;p16"/>
          <p:cNvPicPr preferRelativeResize="0"/>
          <p:nvPr/>
        </p:nvPicPr>
        <p:blipFill>
          <a:blip r:embed="rId11">
            <a:alphaModFix/>
          </a:blip>
          <a:stretch>
            <a:fillRect/>
          </a:stretch>
        </p:blipFill>
        <p:spPr>
          <a:xfrm>
            <a:off x="2487100" y="1608100"/>
            <a:ext cx="1283277" cy="963650"/>
          </a:xfrm>
          <a:prstGeom prst="rect">
            <a:avLst/>
          </a:prstGeom>
          <a:noFill/>
          <a:ln>
            <a:noFill/>
          </a:ln>
        </p:spPr>
      </p:pic>
      <p:pic>
        <p:nvPicPr>
          <p:cNvPr id="97" name="Google Shape;97;p16"/>
          <p:cNvPicPr preferRelativeResize="0"/>
          <p:nvPr/>
        </p:nvPicPr>
        <p:blipFill>
          <a:blip r:embed="rId12">
            <a:alphaModFix/>
          </a:blip>
          <a:stretch>
            <a:fillRect/>
          </a:stretch>
        </p:blipFill>
        <p:spPr>
          <a:xfrm>
            <a:off x="2961225" y="210638"/>
            <a:ext cx="1765125" cy="963650"/>
          </a:xfrm>
          <a:prstGeom prst="rect">
            <a:avLst/>
          </a:prstGeom>
          <a:noFill/>
          <a:ln>
            <a:noFill/>
          </a:ln>
        </p:spPr>
      </p:pic>
      <p:pic>
        <p:nvPicPr>
          <p:cNvPr id="98" name="Google Shape;98;p16"/>
          <p:cNvPicPr preferRelativeResize="0"/>
          <p:nvPr/>
        </p:nvPicPr>
        <p:blipFill>
          <a:blip r:embed="rId13">
            <a:alphaModFix/>
          </a:blip>
          <a:stretch>
            <a:fillRect/>
          </a:stretch>
        </p:blipFill>
        <p:spPr>
          <a:xfrm>
            <a:off x="4000310" y="1815047"/>
            <a:ext cx="2220850" cy="1201450"/>
          </a:xfrm>
          <a:prstGeom prst="rect">
            <a:avLst/>
          </a:prstGeom>
          <a:noFill/>
          <a:ln>
            <a:noFill/>
          </a:ln>
        </p:spPr>
      </p:pic>
      <p:pic>
        <p:nvPicPr>
          <p:cNvPr descr="Résultat de recherche d'images pour &quot;automation green&quot;" id="99" name="Google Shape;99;p16"/>
          <p:cNvPicPr preferRelativeResize="0"/>
          <p:nvPr/>
        </p:nvPicPr>
        <p:blipFill>
          <a:blip r:embed="rId14">
            <a:alphaModFix/>
          </a:blip>
          <a:stretch>
            <a:fillRect/>
          </a:stretch>
        </p:blipFill>
        <p:spPr>
          <a:xfrm>
            <a:off x="7841750" y="2000488"/>
            <a:ext cx="1142525" cy="1142525"/>
          </a:xfrm>
          <a:prstGeom prst="rect">
            <a:avLst/>
          </a:prstGeom>
          <a:noFill/>
          <a:ln>
            <a:noFill/>
          </a:ln>
        </p:spPr>
      </p:pic>
      <p:pic>
        <p:nvPicPr>
          <p:cNvPr descr="Résultat de recherche d'images pour &quot;automation green&quot;" id="100" name="Google Shape;100;p16"/>
          <p:cNvPicPr preferRelativeResize="0"/>
          <p:nvPr/>
        </p:nvPicPr>
        <p:blipFill>
          <a:blip r:embed="rId15">
            <a:alphaModFix/>
          </a:blip>
          <a:stretch>
            <a:fillRect/>
          </a:stretch>
        </p:blipFill>
        <p:spPr>
          <a:xfrm>
            <a:off x="8177175" y="3516000"/>
            <a:ext cx="966825" cy="1494200"/>
          </a:xfrm>
          <a:prstGeom prst="rect">
            <a:avLst/>
          </a:prstGeom>
          <a:noFill/>
          <a:ln>
            <a:noFill/>
          </a:ln>
        </p:spPr>
      </p:pic>
      <p:pic>
        <p:nvPicPr>
          <p:cNvPr descr="Résultat de recherche d'images pour &quot;automation green&quot;" id="101" name="Google Shape;101;p16"/>
          <p:cNvPicPr preferRelativeResize="0"/>
          <p:nvPr/>
        </p:nvPicPr>
        <p:blipFill>
          <a:blip r:embed="rId16">
            <a:alphaModFix/>
          </a:blip>
          <a:stretch>
            <a:fillRect/>
          </a:stretch>
        </p:blipFill>
        <p:spPr>
          <a:xfrm>
            <a:off x="5287344" y="210648"/>
            <a:ext cx="1142525" cy="10404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3">
            <a:alphaModFix/>
          </a:blip>
          <a:stretch>
            <a:fillRect/>
          </a:stretch>
        </p:blipFill>
        <p:spPr>
          <a:xfrm>
            <a:off x="152400" y="152400"/>
            <a:ext cx="4991101" cy="2257525"/>
          </a:xfrm>
          <a:prstGeom prst="rect">
            <a:avLst/>
          </a:prstGeom>
          <a:noFill/>
          <a:ln>
            <a:noFill/>
          </a:ln>
        </p:spPr>
      </p:pic>
      <p:pic>
        <p:nvPicPr>
          <p:cNvPr id="107" name="Google Shape;107;p17"/>
          <p:cNvPicPr preferRelativeResize="0"/>
          <p:nvPr/>
        </p:nvPicPr>
        <p:blipFill>
          <a:blip r:embed="rId4">
            <a:alphaModFix/>
          </a:blip>
          <a:stretch>
            <a:fillRect/>
          </a:stretch>
        </p:blipFill>
        <p:spPr>
          <a:xfrm>
            <a:off x="152400" y="2562325"/>
            <a:ext cx="4954906" cy="2428775"/>
          </a:xfrm>
          <a:prstGeom prst="rect">
            <a:avLst/>
          </a:prstGeom>
          <a:noFill/>
          <a:ln>
            <a:noFill/>
          </a:ln>
        </p:spPr>
      </p:pic>
      <p:pic>
        <p:nvPicPr>
          <p:cNvPr id="108" name="Google Shape;108;p17"/>
          <p:cNvPicPr preferRelativeResize="0"/>
          <p:nvPr/>
        </p:nvPicPr>
        <p:blipFill>
          <a:blip r:embed="rId5">
            <a:alphaModFix/>
          </a:blip>
          <a:stretch>
            <a:fillRect/>
          </a:stretch>
        </p:blipFill>
        <p:spPr>
          <a:xfrm>
            <a:off x="5273531" y="1669488"/>
            <a:ext cx="3731894" cy="1804517"/>
          </a:xfrm>
          <a:prstGeom prst="rect">
            <a:avLst/>
          </a:prstGeom>
          <a:noFill/>
          <a:ln>
            <a:noFill/>
          </a:ln>
        </p:spPr>
      </p:pic>
      <p:pic>
        <p:nvPicPr>
          <p:cNvPr id="109" name="Google Shape;109;p17"/>
          <p:cNvPicPr preferRelativeResize="0"/>
          <p:nvPr/>
        </p:nvPicPr>
        <p:blipFill rotWithShape="1">
          <a:blip r:embed="rId6">
            <a:alphaModFix/>
          </a:blip>
          <a:srcRect b="6319" l="48699" r="-48699" t="-6319"/>
          <a:stretch/>
        </p:blipFill>
        <p:spPr>
          <a:xfrm>
            <a:off x="5852625" y="-20925"/>
            <a:ext cx="3345050" cy="1648025"/>
          </a:xfrm>
          <a:prstGeom prst="rect">
            <a:avLst/>
          </a:prstGeom>
          <a:noFill/>
          <a:ln>
            <a:noFill/>
          </a:ln>
        </p:spPr>
      </p:pic>
      <p:sp>
        <p:nvSpPr>
          <p:cNvPr id="110" name="Google Shape;110;p17"/>
          <p:cNvSpPr txBox="1"/>
          <p:nvPr/>
        </p:nvSpPr>
        <p:spPr>
          <a:xfrm>
            <a:off x="7355550" y="3671050"/>
            <a:ext cx="1485900" cy="10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fr"/>
              <a:t>POLICE : MIGRENA GROTESQUE MEDIUM</a:t>
            </a:r>
            <a:endParaRPr/>
          </a:p>
        </p:txBody>
      </p:sp>
      <p:cxnSp>
        <p:nvCxnSpPr>
          <p:cNvPr id="111" name="Google Shape;111;p17"/>
          <p:cNvCxnSpPr/>
          <p:nvPr/>
        </p:nvCxnSpPr>
        <p:spPr>
          <a:xfrm>
            <a:off x="8101850" y="3516400"/>
            <a:ext cx="0" cy="44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3784825" y="378049"/>
            <a:ext cx="3600000" cy="2699975"/>
          </a:xfrm>
          <a:prstGeom prst="rect">
            <a:avLst/>
          </a:prstGeom>
          <a:noFill/>
          <a:ln>
            <a:noFill/>
          </a:ln>
        </p:spPr>
      </p:pic>
      <p:pic>
        <p:nvPicPr>
          <p:cNvPr id="117" name="Google Shape;117;p18"/>
          <p:cNvPicPr preferRelativeResize="0"/>
          <p:nvPr/>
        </p:nvPicPr>
        <p:blipFill>
          <a:blip r:embed="rId4">
            <a:alphaModFix/>
          </a:blip>
          <a:stretch>
            <a:fillRect/>
          </a:stretch>
        </p:blipFill>
        <p:spPr>
          <a:xfrm>
            <a:off x="152400" y="152400"/>
            <a:ext cx="3672075" cy="3905700"/>
          </a:xfrm>
          <a:prstGeom prst="rect">
            <a:avLst/>
          </a:prstGeom>
          <a:noFill/>
          <a:ln>
            <a:noFill/>
          </a:ln>
        </p:spPr>
      </p:pic>
      <p:sp>
        <p:nvSpPr>
          <p:cNvPr id="118" name="Google Shape;118;p18"/>
          <p:cNvSpPr txBox="1"/>
          <p:nvPr/>
        </p:nvSpPr>
        <p:spPr>
          <a:xfrm>
            <a:off x="213875" y="3949175"/>
            <a:ext cx="3480000" cy="3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700"/>
              <a:t>https://graphiste.com/blog/comment-choisir-les-couleurs-dun-logo</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152400" y="152400"/>
            <a:ext cx="3281417" cy="4838700"/>
          </a:xfrm>
          <a:prstGeom prst="rect">
            <a:avLst/>
          </a:prstGeom>
          <a:noFill/>
          <a:ln>
            <a:noFill/>
          </a:ln>
        </p:spPr>
      </p:pic>
      <p:pic>
        <p:nvPicPr>
          <p:cNvPr id="124" name="Google Shape;124;p19"/>
          <p:cNvPicPr preferRelativeResize="0"/>
          <p:nvPr/>
        </p:nvPicPr>
        <p:blipFill>
          <a:blip r:embed="rId4">
            <a:alphaModFix/>
          </a:blip>
          <a:stretch>
            <a:fillRect/>
          </a:stretch>
        </p:blipFill>
        <p:spPr>
          <a:xfrm>
            <a:off x="4040054" y="245450"/>
            <a:ext cx="3639274" cy="3942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nvSpPr>
        <p:spPr>
          <a:xfrm>
            <a:off x="615300" y="642950"/>
            <a:ext cx="8171400" cy="3000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fr" sz="1450">
                <a:solidFill>
                  <a:srgbClr val="555555"/>
                </a:solidFill>
                <a:highlight>
                  <a:srgbClr val="FFFFFF"/>
                </a:highlight>
              </a:rPr>
              <a:t>Lorsqu’on pense aux </a:t>
            </a:r>
            <a:r>
              <a:rPr b="1" lang="fr" sz="1450">
                <a:solidFill>
                  <a:srgbClr val="38761D"/>
                </a:solidFill>
                <a:highlight>
                  <a:srgbClr val="FFFFFF"/>
                </a:highlight>
              </a:rPr>
              <a:t>nouvelles technologies</a:t>
            </a:r>
            <a:r>
              <a:rPr lang="fr" sz="1450">
                <a:solidFill>
                  <a:srgbClr val="555555"/>
                </a:solidFill>
                <a:highlight>
                  <a:srgbClr val="FFFFFF"/>
                </a:highlight>
              </a:rPr>
              <a:t>, on a souvent du métal luisant à l’esprit, ou encore des écrans faits de LED rouge et bleu. Et si ces couleurs sont toutes bien présentes dans cet univers, elles ne reflètent pas nécessairement </a:t>
            </a:r>
            <a:r>
              <a:rPr b="1" lang="fr" sz="1450">
                <a:solidFill>
                  <a:srgbClr val="38761D"/>
                </a:solidFill>
                <a:highlight>
                  <a:srgbClr val="FFFFFF"/>
                </a:highlight>
              </a:rPr>
              <a:t>les valeurs que nous avons vues associées à ce secteur</a:t>
            </a:r>
            <a:r>
              <a:rPr lang="fr" sz="1450">
                <a:solidFill>
                  <a:srgbClr val="555555"/>
                </a:solidFill>
                <a:highlight>
                  <a:srgbClr val="FFFFFF"/>
                </a:highlight>
              </a:rPr>
              <a:t> récemment. On pense notamment à la </a:t>
            </a:r>
            <a:r>
              <a:rPr b="1" lang="fr" sz="1450">
                <a:solidFill>
                  <a:srgbClr val="38761D"/>
                </a:solidFill>
                <a:highlight>
                  <a:srgbClr val="FFFFFF"/>
                </a:highlight>
              </a:rPr>
              <a:t>prise de conscience sur l’impact environnemental des technologies</a:t>
            </a:r>
            <a:r>
              <a:rPr lang="fr" sz="1450">
                <a:solidFill>
                  <a:srgbClr val="555555"/>
                </a:solidFill>
                <a:highlight>
                  <a:srgbClr val="FFFFFF"/>
                </a:highlight>
              </a:rPr>
              <a:t>, ainsi qu’au dévouement des entreprises à </a:t>
            </a:r>
            <a:r>
              <a:rPr b="1" lang="fr" sz="1450">
                <a:solidFill>
                  <a:srgbClr val="38761D"/>
                </a:solidFill>
                <a:highlight>
                  <a:srgbClr val="FFFFFF"/>
                </a:highlight>
              </a:rPr>
              <a:t>créer des produits intuitifs</a:t>
            </a:r>
            <a:r>
              <a:rPr lang="fr" sz="1450">
                <a:solidFill>
                  <a:srgbClr val="555555"/>
                </a:solidFill>
                <a:highlight>
                  <a:srgbClr val="FFFFFF"/>
                </a:highlight>
              </a:rPr>
              <a:t>, dont l’</a:t>
            </a:r>
            <a:r>
              <a:rPr b="1" lang="fr" sz="1450">
                <a:solidFill>
                  <a:srgbClr val="38761D"/>
                </a:solidFill>
                <a:highlight>
                  <a:srgbClr val="FFFFFF"/>
                </a:highlight>
              </a:rPr>
              <a:t>usage nous paraît naturel</a:t>
            </a:r>
            <a:r>
              <a:rPr lang="fr" sz="1450">
                <a:solidFill>
                  <a:srgbClr val="555555"/>
                </a:solidFill>
                <a:highlight>
                  <a:srgbClr val="FFFFFF"/>
                </a:highlight>
              </a:rPr>
              <a:t>. En associant </a:t>
            </a:r>
            <a:r>
              <a:rPr b="1" lang="fr" sz="1800">
                <a:solidFill>
                  <a:srgbClr val="FF9900"/>
                </a:solidFill>
                <a:highlight>
                  <a:srgbClr val="FFFFFF"/>
                </a:highlight>
              </a:rPr>
              <a:t>la couleur verte à un </a:t>
            </a:r>
            <a:r>
              <a:rPr b="1" lang="fr" sz="1800" u="sng">
                <a:solidFill>
                  <a:srgbClr val="FF9900"/>
                </a:solidFill>
                <a:highlight>
                  <a:srgbClr val="FFFFFF"/>
                </a:highlight>
              </a:rPr>
              <a:t>design moderne, flat, ou géométrique et plusieurs couleurs</a:t>
            </a:r>
            <a:r>
              <a:rPr lang="fr" sz="1450">
                <a:solidFill>
                  <a:srgbClr val="555555"/>
                </a:solidFill>
                <a:highlight>
                  <a:srgbClr val="FFFFFF"/>
                </a:highlight>
              </a:rPr>
              <a:t>, vous signalez à vos clients que votre entreprise est </a:t>
            </a:r>
            <a:r>
              <a:rPr b="1" lang="fr" sz="1450">
                <a:solidFill>
                  <a:srgbClr val="38761D"/>
                </a:solidFill>
                <a:highlight>
                  <a:srgbClr val="FFFFFF"/>
                </a:highlight>
              </a:rPr>
              <a:t>en phase avec le monde qui l’entoure</a:t>
            </a:r>
            <a:r>
              <a:rPr lang="fr" sz="1450">
                <a:solidFill>
                  <a:srgbClr val="555555"/>
                </a:solidFill>
                <a:highlight>
                  <a:srgbClr val="FFFFFF"/>
                </a:highlight>
              </a:rPr>
              <a:t>. Cette approche est particulièrement intéressante pour les entreprises qui appliquent les avancées technologiques aux pratiques naturelles basées sur les plantes, aux entreprises qui fabriquent leurs produits de manière durable, ou même à celles qui ont une interface ou </a:t>
            </a:r>
            <a:r>
              <a:rPr b="1" lang="fr" sz="1450">
                <a:solidFill>
                  <a:srgbClr val="38761D"/>
                </a:solidFill>
                <a:highlight>
                  <a:srgbClr val="FFFFFF"/>
                </a:highlight>
              </a:rPr>
              <a:t>des produits qui donnent le sentiment d’être naturels</a:t>
            </a:r>
            <a:r>
              <a:rPr lang="fr" sz="1450">
                <a:solidFill>
                  <a:srgbClr val="555555"/>
                </a:solidFill>
                <a:highlight>
                  <a:srgbClr val="FFFFFF"/>
                </a:highlight>
              </a:rPr>
              <a:t>.</a:t>
            </a:r>
            <a:endParaRPr/>
          </a:p>
        </p:txBody>
      </p:sp>
      <p:sp>
        <p:nvSpPr>
          <p:cNvPr id="130" name="Google Shape;130;p20"/>
          <p:cNvSpPr txBox="1"/>
          <p:nvPr/>
        </p:nvSpPr>
        <p:spPr>
          <a:xfrm>
            <a:off x="488575" y="3874675"/>
            <a:ext cx="6166800" cy="86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3"/>
              </a:rPr>
              <a:t>https://99designs.fr/blog/inspiration-graphique/logos-verts/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nvSpPr>
        <p:spPr>
          <a:xfrm>
            <a:off x="946725" y="2512550"/>
            <a:ext cx="5180400" cy="8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3"/>
              </a:rPr>
              <a:t>https://www.dafont.com/fr/roboto.font</a:t>
            </a:r>
            <a:endParaRPr/>
          </a:p>
          <a:p>
            <a:pPr indent="0" lvl="0" marL="0" rtl="0" algn="l">
              <a:spcBef>
                <a:spcPts val="0"/>
              </a:spcBef>
              <a:spcAft>
                <a:spcPts val="0"/>
              </a:spcAft>
              <a:buNone/>
            </a:pPr>
            <a:r>
              <a:rPr lang="fr" u="sng">
                <a:solidFill>
                  <a:schemeClr val="hlink"/>
                </a:solidFill>
                <a:hlinkClick r:id="rId4"/>
              </a:rPr>
              <a:t>https://www.dafont.com/fr/modern-sans.font</a:t>
            </a:r>
            <a:endParaRPr/>
          </a:p>
          <a:p>
            <a:pPr indent="0" lvl="0" marL="0" rtl="0" algn="l">
              <a:spcBef>
                <a:spcPts val="0"/>
              </a:spcBef>
              <a:spcAft>
                <a:spcPts val="0"/>
              </a:spcAft>
              <a:buNone/>
            </a:pPr>
            <a:r>
              <a:rPr lang="fr" u="sng">
                <a:solidFill>
                  <a:schemeClr val="hlink"/>
                </a:solidFill>
                <a:hlinkClick r:id="rId5"/>
              </a:rPr>
              <a:t>https://www.dafont.com/fr/biysk.font</a:t>
            </a:r>
            <a:endParaRPr/>
          </a:p>
          <a:p>
            <a:pPr indent="0" lvl="0" marL="0" rtl="0" algn="l">
              <a:spcBef>
                <a:spcPts val="0"/>
              </a:spcBef>
              <a:spcAft>
                <a:spcPts val="0"/>
              </a:spcAft>
              <a:buNone/>
            </a:pPr>
            <a:r>
              <a:rPr lang="fr" u="sng">
                <a:solidFill>
                  <a:schemeClr val="hlink"/>
                </a:solidFill>
                <a:hlinkClick r:id="rId6"/>
              </a:rPr>
              <a:t>https://www.uxfree.com/dload/444751/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 name="Google Shape;136;p21"/>
          <p:cNvSpPr txBox="1"/>
          <p:nvPr/>
        </p:nvSpPr>
        <p:spPr>
          <a:xfrm>
            <a:off x="466250" y="182600"/>
            <a:ext cx="6907500" cy="15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3000"/>
              <a:t>Fonts</a:t>
            </a:r>
            <a:endParaRPr sz="3000"/>
          </a:p>
        </p:txBody>
      </p:sp>
      <p:sp>
        <p:nvSpPr>
          <p:cNvPr id="137" name="Google Shape;137;p21"/>
          <p:cNvSpPr txBox="1"/>
          <p:nvPr/>
        </p:nvSpPr>
        <p:spPr>
          <a:xfrm>
            <a:off x="754850" y="962100"/>
            <a:ext cx="73368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E69138"/>
                </a:solidFill>
              </a:rPr>
              <a:t>P</a:t>
            </a:r>
            <a:r>
              <a:rPr b="1" lang="fr">
                <a:solidFill>
                  <a:srgbClr val="E69138"/>
                </a:solidFill>
              </a:rPr>
              <a:t>olices moodboard</a:t>
            </a:r>
            <a:r>
              <a:rPr b="1" lang="fr"/>
              <a:t> :</a:t>
            </a:r>
            <a:r>
              <a:rPr lang="fr"/>
              <a:t> </a:t>
            </a:r>
            <a:endParaRPr/>
          </a:p>
          <a:p>
            <a:pPr indent="0" lvl="0" marL="0" rtl="0" algn="l">
              <a:spcBef>
                <a:spcPts val="0"/>
              </a:spcBef>
              <a:spcAft>
                <a:spcPts val="0"/>
              </a:spcAft>
              <a:buNone/>
            </a:pPr>
            <a:r>
              <a:rPr lang="fr"/>
              <a:t>modern-sans</a:t>
            </a:r>
            <a:endParaRPr/>
          </a:p>
          <a:p>
            <a:pPr indent="0" lvl="0" marL="0" rtl="0" algn="l">
              <a:spcBef>
                <a:spcPts val="0"/>
              </a:spcBef>
              <a:spcAft>
                <a:spcPts val="0"/>
              </a:spcAft>
              <a:buNone/>
            </a:pPr>
            <a:r>
              <a:rPr lang="fr"/>
              <a:t>roboto</a:t>
            </a:r>
            <a:endParaRPr/>
          </a:p>
          <a:p>
            <a:pPr indent="0" lvl="0" marL="0" rtl="0" algn="l">
              <a:spcBef>
                <a:spcPts val="0"/>
              </a:spcBef>
              <a:spcAft>
                <a:spcPts val="0"/>
              </a:spcAft>
              <a:buNone/>
            </a:pPr>
            <a:r>
              <a:rPr lang="fr"/>
              <a:t>biysk</a:t>
            </a:r>
            <a:endParaRPr/>
          </a:p>
          <a:p>
            <a:pPr indent="0" lvl="0" marL="0" rtl="0" algn="l">
              <a:spcBef>
                <a:spcPts val="0"/>
              </a:spcBef>
              <a:spcAft>
                <a:spcPts val="0"/>
              </a:spcAft>
              <a:buClr>
                <a:schemeClr val="dk1"/>
              </a:buClr>
              <a:buSzPts val="1100"/>
              <a:buFont typeface="Arial"/>
              <a:buNone/>
            </a:pPr>
            <a:r>
              <a:rPr lang="fr">
                <a:solidFill>
                  <a:schemeClr val="dk1"/>
                </a:solidFill>
              </a:rPr>
              <a:t>MIGRENA GROTESQUE MEDIUM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